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3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44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8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7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6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4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C8424-9668-DA42-BFF5-A48ABA987C6C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FDD57-6769-6941-87CD-BACA8BB1C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gif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trends in insulin acquisition costs.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Clayton Summitt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7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6" name="Content Placeholder 5" descr="owl cafe.jp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3" t="18187" r="21550"/>
          <a:stretch/>
        </p:blipFill>
        <p:spPr>
          <a:xfrm>
            <a:off x="1155699" y="3833284"/>
            <a:ext cx="2421467" cy="2713680"/>
          </a:xfrm>
        </p:spPr>
      </p:pic>
      <p:pic>
        <p:nvPicPr>
          <p:cNvPr id="5" name="Content Placeholder 4" descr="InsulinMonomer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t="-12126" r="2937" b="-1"/>
          <a:stretch/>
        </p:blipFill>
        <p:spPr>
          <a:xfrm>
            <a:off x="4393215" y="4218631"/>
            <a:ext cx="1377364" cy="1543580"/>
          </a:xfrm>
        </p:spPr>
      </p:pic>
      <p:pic>
        <p:nvPicPr>
          <p:cNvPr id="7" name="Picture 6" descr="bacphage cak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6" t="9182" r="23396" b="22036"/>
          <a:stretch/>
        </p:blipFill>
        <p:spPr>
          <a:xfrm>
            <a:off x="6307665" y="3833284"/>
            <a:ext cx="1693333" cy="2714603"/>
          </a:xfrm>
          <a:prstGeom prst="rect">
            <a:avLst/>
          </a:prstGeom>
        </p:spPr>
      </p:pic>
      <p:pic>
        <p:nvPicPr>
          <p:cNvPr id="8" name="Picture 7" descr="minnpos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66" y="1608666"/>
            <a:ext cx="3617383" cy="18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2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lilil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169985"/>
            <a:ext cx="4196535" cy="241369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196535" y="624417"/>
            <a:ext cx="4799298" cy="5959261"/>
            <a:chOff x="4196535" y="834501"/>
            <a:chExt cx="4235544" cy="5749177"/>
          </a:xfrm>
        </p:grpSpPr>
        <p:pic>
          <p:nvPicPr>
            <p:cNvPr id="4" name="Picture 3" descr="humalo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550" y="4757228"/>
              <a:ext cx="4235529" cy="1826450"/>
            </a:xfrm>
            <a:prstGeom prst="rect">
              <a:avLst/>
            </a:prstGeom>
          </p:spPr>
        </p:pic>
        <p:pic>
          <p:nvPicPr>
            <p:cNvPr id="5" name="Picture 4" descr="humuli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535" y="2663301"/>
              <a:ext cx="4181987" cy="1828800"/>
            </a:xfrm>
            <a:prstGeom prst="rect">
              <a:avLst/>
            </a:prstGeom>
          </p:spPr>
        </p:pic>
        <p:pic>
          <p:nvPicPr>
            <p:cNvPr id="7" name="Picture 6" descr="basagla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1785" y="834501"/>
              <a:ext cx="2608826" cy="1828800"/>
            </a:xfrm>
            <a:prstGeom prst="rect">
              <a:avLst/>
            </a:prstGeom>
          </p:spPr>
        </p:pic>
      </p:grpSp>
      <p:pic>
        <p:nvPicPr>
          <p:cNvPr id="9" name="Picture 8" descr="histogr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24417"/>
            <a:ext cx="3974929" cy="27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5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t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4" y="1037537"/>
            <a:ext cx="2733120" cy="1822080"/>
          </a:xfrm>
          <a:prstGeom prst="rect">
            <a:avLst/>
          </a:prstGeom>
        </p:spPr>
      </p:pic>
      <p:pic>
        <p:nvPicPr>
          <p:cNvPr id="3" name="Picture 2" descr="levemi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4" y="2859617"/>
            <a:ext cx="2608826" cy="1828800"/>
          </a:xfrm>
          <a:prstGeom prst="rect">
            <a:avLst/>
          </a:prstGeom>
        </p:spPr>
      </p:pic>
      <p:pic>
        <p:nvPicPr>
          <p:cNvPr id="4" name="Picture 3" descr="tresib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54" y="2859617"/>
            <a:ext cx="4195097" cy="1828800"/>
          </a:xfrm>
          <a:prstGeom prst="rect">
            <a:avLst/>
          </a:prstGeom>
        </p:spPr>
      </p:pic>
      <p:pic>
        <p:nvPicPr>
          <p:cNvPr id="5" name="Picture 4" descr="nov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34" y="4688417"/>
            <a:ext cx="4221316" cy="1828800"/>
          </a:xfrm>
          <a:prstGeom prst="rect">
            <a:avLst/>
          </a:prstGeom>
        </p:spPr>
      </p:pic>
      <p:pic>
        <p:nvPicPr>
          <p:cNvPr id="6" name="Picture 5" descr="apidr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4" y="4688417"/>
            <a:ext cx="2743200" cy="1828800"/>
          </a:xfrm>
          <a:prstGeom prst="rect">
            <a:avLst/>
          </a:prstGeom>
        </p:spPr>
      </p:pic>
      <p:pic>
        <p:nvPicPr>
          <p:cNvPr id="7" name="Picture 6" descr="touje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54" y="1037537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24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2583" y="1401917"/>
            <a:ext cx="7683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0 </a:t>
            </a:r>
            <a:r>
              <a:rPr lang="en-US" dirty="0" smtClean="0"/>
              <a:t>: There is no difference in mean price between Human  and Analogue Insulin.</a:t>
            </a:r>
          </a:p>
          <a:p>
            <a:r>
              <a:rPr lang="en-US" dirty="0" smtClean="0"/>
              <a:t>H</a:t>
            </a:r>
            <a:r>
              <a:rPr lang="en-US" baseline="-25000" dirty="0" smtClean="0"/>
              <a:t>a</a:t>
            </a:r>
            <a:r>
              <a:rPr lang="en-US" dirty="0" smtClean="0"/>
              <a:t>: There is a difference in mean price between Human and Analogue insulin.</a:t>
            </a:r>
          </a:p>
          <a:p>
            <a:endParaRPr lang="en-US" dirty="0"/>
          </a:p>
          <a:p>
            <a:r>
              <a:rPr lang="en-US" dirty="0" smtClean="0"/>
              <a:t>Two way t-test : P value = 6.68* 10</a:t>
            </a:r>
            <a:r>
              <a:rPr lang="en-US" baseline="30000" dirty="0" smtClean="0"/>
              <a:t>-7 </a:t>
            </a:r>
            <a:endParaRPr lang="en-US" dirty="0" smtClean="0"/>
          </a:p>
          <a:p>
            <a:r>
              <a:rPr lang="en-US" dirty="0" smtClean="0"/>
              <a:t>We lack sufficient evidence to reject the null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67834" y="3251253"/>
            <a:ext cx="37253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0 </a:t>
            </a:r>
            <a:r>
              <a:rPr lang="en-US" dirty="0" smtClean="0"/>
              <a:t>: There is no difference in mean price between Long and Fast acting Analogue Insulin.</a:t>
            </a:r>
          </a:p>
          <a:p>
            <a:r>
              <a:rPr lang="en-US" dirty="0" smtClean="0"/>
              <a:t>H</a:t>
            </a:r>
            <a:r>
              <a:rPr lang="en-US" baseline="-25000" dirty="0" smtClean="0"/>
              <a:t>a</a:t>
            </a:r>
            <a:r>
              <a:rPr lang="en-US" dirty="0" smtClean="0"/>
              <a:t>: There is a difference in mean price between Long and Fast acting Analogue Insulin.</a:t>
            </a:r>
          </a:p>
          <a:p>
            <a:endParaRPr lang="en-US" dirty="0" smtClean="0"/>
          </a:p>
          <a:p>
            <a:r>
              <a:rPr lang="en-US" dirty="0" smtClean="0"/>
              <a:t>Two way t-test: P value = </a:t>
            </a:r>
            <a:r>
              <a:rPr lang="en-US" dirty="0" smtClean="0"/>
              <a:t>2.215* 10</a:t>
            </a:r>
            <a:r>
              <a:rPr lang="en-US" baseline="30000" dirty="0" smtClean="0"/>
              <a:t>-7</a:t>
            </a:r>
          </a:p>
          <a:p>
            <a:r>
              <a:rPr lang="en-US" dirty="0" smtClean="0"/>
              <a:t>We lack sufficient evidence to reject the null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00" y="3251253"/>
            <a:ext cx="4202000" cy="29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6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4343" y="344501"/>
            <a:ext cx="3980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Conclusions: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Excel files are messy.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</a:t>
            </a:r>
            <a:r>
              <a:rPr lang="en-US" dirty="0" smtClean="0"/>
              <a:t>uplicate data is real and hard to find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Humans are inconsistent?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8967" y="2488168"/>
            <a:ext cx="2817252" cy="4369831"/>
            <a:chOff x="198967" y="2488168"/>
            <a:chExt cx="2817252" cy="4369831"/>
          </a:xfrm>
        </p:grpSpPr>
        <p:pic>
          <p:nvPicPr>
            <p:cNvPr id="2" name="Picture 1" descr="diypancreas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67" y="2857500"/>
              <a:ext cx="2817252" cy="400049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02780" y="2488168"/>
              <a:ext cx="963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Twitter?</a:t>
              </a:r>
              <a:endParaRPr lang="en-US" dirty="0"/>
            </a:p>
          </p:txBody>
        </p:sp>
      </p:grpSp>
      <p:pic>
        <p:nvPicPr>
          <p:cNvPr id="6" name="Picture 5" descr="Insulin_Delivery_Devi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67" y="4931833"/>
            <a:ext cx="5486400" cy="1828800"/>
          </a:xfrm>
          <a:prstGeom prst="rect">
            <a:avLst/>
          </a:prstGeom>
        </p:spPr>
      </p:pic>
      <p:pic>
        <p:nvPicPr>
          <p:cNvPr id="7" name="Picture 6" descr="medicaid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18" y="3994666"/>
            <a:ext cx="4089400" cy="1016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271918" y="918660"/>
            <a:ext cx="5786501" cy="3139016"/>
            <a:chOff x="3407833" y="713833"/>
            <a:chExt cx="5786501" cy="3139016"/>
          </a:xfrm>
        </p:grpSpPr>
        <p:pic>
          <p:nvPicPr>
            <p:cNvPr id="8" name="Picture 7" descr="USG1201-Patent_Table1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263" y="713833"/>
              <a:ext cx="2328071" cy="3139016"/>
            </a:xfrm>
            <a:prstGeom prst="rect">
              <a:avLst/>
            </a:prstGeom>
          </p:spPr>
        </p:pic>
        <p:pic>
          <p:nvPicPr>
            <p:cNvPr id="9" name="Picture 8" descr="crestor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833" y="2150156"/>
              <a:ext cx="3458430" cy="16751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577167" y="1609658"/>
              <a:ext cx="2592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Generic effects on price, income?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484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150</Words>
  <Application>Microsoft Macintosh PowerPoint</Application>
  <PresentationFormat>On-screen Show (4:3)</PresentationFormat>
  <Paragraphs>20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Finding trends in insulin acquisition costs.</vt:lpstr>
      <vt:lpstr>Motivation</vt:lpstr>
      <vt:lpstr>PowerPoint Presentation</vt:lpstr>
      <vt:lpstr>PowerPoint Presentation</vt:lpstr>
      <vt:lpstr>Hypothesis testing</vt:lpstr>
      <vt:lpstr>PowerPoint Presentation</vt:lpstr>
    </vt:vector>
  </TitlesOfParts>
  <Company>Congruency Marketing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cost of living with Type 1 diabetes in America</dc:title>
  <dc:creator>Clayton Summitt</dc:creator>
  <cp:lastModifiedBy>Clayton Summitt</cp:lastModifiedBy>
  <cp:revision>16</cp:revision>
  <dcterms:created xsi:type="dcterms:W3CDTF">2020-01-10T17:39:51Z</dcterms:created>
  <dcterms:modified xsi:type="dcterms:W3CDTF">2020-01-10T22:25:50Z</dcterms:modified>
</cp:coreProperties>
</file>